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BD2B1-EE55-4F38-A27B-8F776E53F30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7AD80-1D74-4349-A4E3-7DB3FC10F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3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7AD80-1D74-4349-A4E3-7DB3FC10F96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57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1"/>
            <a:ext cx="8260672" cy="2232248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#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помогать-проект для социально-значимых групп</a:t>
            </a:r>
            <a:br>
              <a:rPr lang="ru-RU" sz="1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Саратовская Область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err="1">
                <a:solidFill>
                  <a:srgbClr val="002060"/>
                </a:solidFill>
              </a:rPr>
              <a:t>Татищевский</a:t>
            </a:r>
            <a:r>
              <a:rPr lang="ru-RU" sz="1800" b="1" dirty="0">
                <a:solidFill>
                  <a:srgbClr val="002060"/>
                </a:solidFill>
              </a:rPr>
              <a:t> район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МОУ «СОШ с</a:t>
            </a:r>
            <a:r>
              <a:rPr lang="ru-RU" sz="1800" b="1" dirty="0">
                <a:solidFill>
                  <a:srgbClr val="002060"/>
                </a:solidFill>
              </a:rPr>
              <a:t>. </a:t>
            </a:r>
            <a:r>
              <a:rPr lang="ru-RU" sz="1800" b="1" dirty="0" err="1" smtClean="0">
                <a:solidFill>
                  <a:srgbClr val="002060"/>
                </a:solidFill>
              </a:rPr>
              <a:t>Сторожевка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имени героя советского союза  П. а. Мельникова»</a:t>
            </a: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Проект Создание сенсорной комнаты 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«Дорогами новых возможностей»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>
                <a:solidFill>
                  <a:srgbClr val="FF0000"/>
                </a:solidFill>
              </a:rPr>
              <a:t>Данильченко Дарья </a:t>
            </a:r>
            <a:r>
              <a:rPr lang="ru-RU" b="1" dirty="0" smtClean="0">
                <a:solidFill>
                  <a:srgbClr val="FF0000"/>
                </a:solidFill>
              </a:rPr>
              <a:t>Ивановна</a:t>
            </a:r>
            <a:endParaRPr lang="ru-RU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                     </a:t>
            </a:r>
          </a:p>
          <a:p>
            <a:pPr marL="114300" indent="0"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     Годин </a:t>
            </a:r>
            <a:r>
              <a:rPr lang="ru-RU" b="1" dirty="0">
                <a:solidFill>
                  <a:srgbClr val="FF0000"/>
                </a:solidFill>
              </a:rPr>
              <a:t>Глеб Павлович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                          </a:t>
            </a:r>
          </a:p>
          <a:p>
            <a:pPr marL="114300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Кузнецова </a:t>
            </a:r>
            <a:r>
              <a:rPr lang="ru-RU" b="1" dirty="0" err="1" smtClean="0">
                <a:solidFill>
                  <a:srgbClr val="FF0000"/>
                </a:solidFill>
              </a:rPr>
              <a:t>Дарина</a:t>
            </a:r>
            <a:r>
              <a:rPr lang="ru-RU" b="1" dirty="0" smtClean="0">
                <a:solidFill>
                  <a:srgbClr val="FF0000"/>
                </a:solidFill>
              </a:rPr>
              <a:t> Владимировна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247" y="2492896"/>
            <a:ext cx="2670175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7152"/>
            <a:ext cx="266382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10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356332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rgbClr val="93A299">
                    <a:lumMod val="75000"/>
                  </a:srgbClr>
                </a:solidFill>
              </a:rPr>
              <a:t>#</a:t>
            </a:r>
            <a:r>
              <a:rPr lang="ru-RU" sz="1800" b="1" dirty="0">
                <a:solidFill>
                  <a:srgbClr val="93A299">
                    <a:lumMod val="75000"/>
                  </a:srgbClr>
                </a:solidFill>
              </a:rPr>
              <a:t>помогать-проект для социально-значимых групп</a:t>
            </a:r>
            <a:endParaRPr lang="ru-RU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88" y="1841922"/>
            <a:ext cx="2767824" cy="173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98570"/>
            <a:ext cx="304800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764705"/>
            <a:ext cx="62646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Целевая аудитория: учащиеся с ОВЗ   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Сторожевской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школы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2400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accent2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В нашей школе обучаются дети с ограниченными возможностями здоровья. У особых детей зачастую наблюдаются заниженная самооценка, неуверенность, застенчивость, они не могут проявить себя в группе, держатся обособленно от остальных детей. И конечно, у них есть потребность заниматься на одном уровне с другими детьми, что поможет  раскрыть их потенциал. И для этого нашим особенным детям не хватает сказочного места – сенсорной комнаты! Каждый ребёнок чувствует себя в ней частью особого волшебного мира, где всё возможно...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Именно поэтому планируется создание сенсорной комнаты в нашей </a:t>
            </a:r>
            <a:r>
              <a:rPr lang="ru-RU" sz="2000" b="1" dirty="0" err="1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Сторожевской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школе.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3746646"/>
            <a:ext cx="2016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FF0000"/>
                </a:solidFill>
              </a:rPr>
              <a:t>улучшение эмоционального состояния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877272"/>
            <a:ext cx="2232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FF0000"/>
                </a:solidFill>
              </a:rPr>
              <a:t> снижение беспокойства и агрессивности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764704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FF0000"/>
                </a:solidFill>
              </a:rPr>
              <a:t>снятие психоэмоционального напряжения и тревожности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692696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rgbClr val="93A299">
                    <a:lumMod val="75000"/>
                  </a:srgbClr>
                </a:solidFill>
              </a:rPr>
              <a:t>#</a:t>
            </a:r>
            <a:r>
              <a:rPr lang="ru-RU" sz="1800" b="1" dirty="0">
                <a:solidFill>
                  <a:srgbClr val="93A299">
                    <a:lumMod val="75000"/>
                  </a:srgbClr>
                </a:solidFill>
              </a:rPr>
              <a:t>помогать-проект для социально-значимых групп</a:t>
            </a:r>
            <a:br>
              <a:rPr lang="ru-RU" sz="1800" b="1" dirty="0">
                <a:solidFill>
                  <a:srgbClr val="93A299">
                    <a:lumMod val="75000"/>
                  </a:srgbClr>
                </a:solidFill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548680"/>
            <a:ext cx="5904656" cy="5040560"/>
          </a:xfrm>
        </p:spPr>
        <p:txBody>
          <a:bodyPr>
            <a:normAutofit fontScale="92500" lnSpcReduction="10000"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Сенсорная комната поможет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наиболее полно обеспечить всестороннее развитие детей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с ОВЗ.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Ведь само пребывание в сенсорной комнате уже создает ощущение безопасности и комфорта, что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способствует быстрому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восстановлению  сил и работоспособности. Это удивительное место стимулирует чувствительность, развивает зрительно-моторную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 координацию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, психические процессы,  положительные эмоциональные реакции и, конечно, уравновешивает психику ребенка.</a:t>
            </a:r>
            <a:endParaRPr lang="ru-RU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132857"/>
            <a:ext cx="32403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сенсорной комнаты </a:t>
            </a:r>
            <a:r>
              <a:rPr lang="ru-RU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необходимы: ноутбук, </a:t>
            </a:r>
            <a:r>
              <a:rPr lang="ru-RU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проектор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колонки, принтер, кресла-груши, </a:t>
            </a:r>
            <a:r>
              <a:rPr lang="ru-RU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модульные массажные коврики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и дидактические </a:t>
            </a:r>
            <a:r>
              <a:rPr lang="ru-RU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материалы и </a:t>
            </a:r>
            <a:r>
              <a:rPr lang="ru-RU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пособия</a:t>
            </a:r>
            <a:r>
              <a:rPr lang="ru-RU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.</a:t>
            </a:r>
          </a:p>
        </p:txBody>
      </p:sp>
      <p:pic>
        <p:nvPicPr>
          <p:cNvPr id="5" name="Picture 2" descr="https://img2.freepng.ru/20190807/ch/kisspng-drawing-streaming-media-cartoon-line-art-river-5d4a52a07fa1f7.67377584156515190452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121" y="5517232"/>
            <a:ext cx="1605864" cy="123419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893" y="5517232"/>
            <a:ext cx="2057579" cy="1158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7312" y="490813"/>
            <a:ext cx="4374007" cy="159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3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4663"/>
            <a:ext cx="8260672" cy="504057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prstClr val="white">
                    <a:lumMod val="50000"/>
                  </a:prstClr>
                </a:solidFill>
              </a:rPr>
              <a:t>#</a:t>
            </a:r>
            <a:r>
              <a:rPr lang="ru-RU" sz="2000" b="1" dirty="0">
                <a:solidFill>
                  <a:prstClr val="white">
                    <a:lumMod val="50000"/>
                  </a:prstClr>
                </a:solidFill>
              </a:rPr>
              <a:t>помогать-проект для социально-значимых групп</a:t>
            </a:r>
            <a:r>
              <a:rPr lang="ru-RU" sz="1800" b="1" dirty="0">
                <a:solidFill>
                  <a:prstClr val="white">
                    <a:lumMod val="50000"/>
                  </a:prstClr>
                </a:solidFill>
              </a:rPr>
              <a:t/>
            </a:r>
            <a:br>
              <a:rPr lang="ru-RU" sz="1800" b="1" dirty="0">
                <a:solidFill>
                  <a:prstClr val="white">
                    <a:lumMod val="50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620688"/>
            <a:ext cx="7272808" cy="590465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1800" b="1" dirty="0">
                <a:solidFill>
                  <a:srgbClr val="002060"/>
                </a:solidFill>
                <a:latin typeface="Book Antiqua" panose="02040602050305030304" pitchFamily="18" charset="0"/>
                <a:ea typeface="+mj-ea"/>
                <a:cs typeface="+mj-cs"/>
              </a:rPr>
              <a:t>Сенсорную комнату в своей работе </a:t>
            </a:r>
            <a:r>
              <a:rPr lang="ru-RU" sz="18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+mj-ea"/>
                <a:cs typeface="+mj-cs"/>
              </a:rPr>
              <a:t> использует  педагог-психолог для  коррекционных занятий с учащимися с ОВЗ</a:t>
            </a:r>
          </a:p>
          <a:p>
            <a:pPr marL="11430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Все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оборудование в СК можно разделить на блоки </a:t>
            </a:r>
            <a:r>
              <a:rPr lang="ru-RU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мягкая </a:t>
            </a:r>
            <a:r>
              <a:rPr lang="ru-RU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среда </a:t>
            </a:r>
            <a:r>
              <a:rPr lang="ru-RU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–кресла-груши: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обеспечивает уют, комфорт и безопасность, ее цель — создание условий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для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спокойного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состояния: релаксация, аутотренинг, дыхательная гимнастика, 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сказкотерапия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зрительная и звуковая среда </a:t>
            </a:r>
            <a:r>
              <a:rPr lang="ru-RU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–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ноутбук, </a:t>
            </a:r>
            <a:r>
              <a:rPr lang="ru-RU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проектор, колонки: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спокойная музыка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красивый видеоряд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действуют на человека успокаивающе и расслабляюще. Яркие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цвета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и звуковые эффекты привлекают и поддерживают внимание, используются для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зрительной и слуховой  стимуляции. Как приятно послушать журчание ручья и влиять на настроение, применив 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цветотерапию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тактильная среда –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модульные массажные </a:t>
            </a:r>
            <a:r>
              <a:rPr lang="ru-RU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коврики: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позволяет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освоить новые ощущения и развить тактильную чувствительность, учит различать свойства предметов и улучшает зрительно-моторную координацию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Прогуляемся по волшебным дорожкам!</a:t>
            </a:r>
            <a:r>
              <a:rPr lang="ru-RU" sz="2000" dirty="0">
                <a:latin typeface="Book Antiqua" panose="02040602050305030304" pitchFamily="18" charset="0"/>
              </a:rPr>
              <a:t/>
            </a:r>
            <a:br>
              <a:rPr lang="ru-RU" sz="2000" dirty="0">
                <a:latin typeface="Book Antiqua" panose="02040602050305030304" pitchFamily="18" charset="0"/>
              </a:rPr>
            </a:br>
            <a:endParaRPr lang="ru-RU" sz="2000" dirty="0">
              <a:latin typeface="Book Antiqua" panose="0204060205030503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20950"/>
            <a:ext cx="187801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" y="764704"/>
            <a:ext cx="1798061" cy="175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" y="4653136"/>
            <a:ext cx="1919578" cy="1646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7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00348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solidFill>
                  <a:srgbClr val="93A299">
                    <a:lumMod val="75000"/>
                  </a:srgbClr>
                </a:solidFill>
              </a:rPr>
              <a:t>#</a:t>
            </a:r>
            <a:r>
              <a:rPr lang="ru-RU" sz="2000" b="1" dirty="0">
                <a:solidFill>
                  <a:srgbClr val="93A299">
                    <a:lumMod val="75000"/>
                  </a:srgbClr>
                </a:solidFill>
              </a:rPr>
              <a:t>помогать-проект для социально-значимых групп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4042792" cy="5750108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endParaRPr lang="ru-RU" sz="20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11430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В сенсорной комнате 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будут 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регулярно проводиться </a:t>
            </a:r>
            <a:r>
              <a:rPr lang="ru-R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тематические занятия с  детьми с ОВЗ всеми специалистами </a:t>
            </a:r>
            <a:r>
              <a:rPr lang="ru-RU" sz="2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Сторожевской</a:t>
            </a:r>
            <a:r>
              <a:rPr lang="ru-R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школы: педагогом-психологом, учителем-логопедом, учителем-дефектологом.</a:t>
            </a:r>
          </a:p>
          <a:p>
            <a:pPr marL="114300" indent="0" algn="ctr">
              <a:buNone/>
            </a:pP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 При успешной реализации </a:t>
            </a:r>
            <a:r>
              <a:rPr lang="ru-R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проекта  возможно приглашение  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детей   с ОВЗ </a:t>
            </a:r>
            <a:r>
              <a:rPr lang="ru-R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из других образовательных организаций на коррекционно- развивающие занятия по программе «Волшебный мир сенсорной комнаты»</a:t>
            </a:r>
            <a:endParaRPr lang="ru-RU" sz="20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422" y="4657673"/>
            <a:ext cx="2859087" cy="19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C:\Users\asus\Desktop\511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70" y="692696"/>
            <a:ext cx="3018678" cy="150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asus\Desktop\1667199269_3-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59911"/>
            <a:ext cx="2520279" cy="224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7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76671"/>
            <a:ext cx="8260672" cy="432049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solidFill>
                  <a:srgbClr val="93A299">
                    <a:lumMod val="75000"/>
                  </a:srgbClr>
                </a:solidFill>
              </a:rPr>
              <a:t>#</a:t>
            </a:r>
            <a:r>
              <a:rPr lang="ru-RU" sz="2000" b="1" dirty="0">
                <a:solidFill>
                  <a:srgbClr val="93A299">
                    <a:lumMod val="75000"/>
                  </a:srgbClr>
                </a:solidFill>
              </a:rPr>
              <a:t>помогать-проект для социально-значимых групп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7"/>
            <a:ext cx="7632848" cy="4176463"/>
          </a:xfrm>
        </p:spPr>
        <p:txBody>
          <a:bodyPr>
            <a:normAutofit fontScale="92500" lnSpcReduction="20000"/>
          </a:bodyPr>
          <a:lstStyle/>
          <a:p>
            <a:pPr marL="114300" lvl="0" indent="0">
              <a:buClr>
                <a:srgbClr val="93A299"/>
              </a:buClr>
              <a:buNone/>
            </a:pPr>
            <a:endParaRPr lang="ru-RU" sz="2800" dirty="0" smtClean="0">
              <a:solidFill>
                <a:srgbClr val="002060"/>
              </a:solidFill>
              <a:latin typeface="+mj-lt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Источники  финансирования проекта: </a:t>
            </a:r>
            <a:endParaRPr lang="ru-RU" sz="2800" dirty="0">
              <a:solidFill>
                <a:srgbClr val="002060"/>
              </a:solidFill>
              <a:latin typeface="+mj-lt"/>
            </a:endParaRPr>
          </a:p>
          <a:p>
            <a:pPr marL="114300" lvl="0" indent="0" algn="ctr">
              <a:buClr>
                <a:srgbClr val="93A299"/>
              </a:buClr>
              <a:buNone/>
            </a:pP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114300" lvl="0" indent="0" algn="ctr">
              <a:buClr>
                <a:srgbClr val="93A299"/>
              </a:buClr>
              <a:buNone/>
            </a:pP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Все 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необходимые материалы и дополнительное оборудование для функционирования комнаты психологической разгрузки и сенсомоторной интеграции в дальнейшем будут 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использоваться из личного инвентаря </a:t>
            </a:r>
            <a:r>
              <a:rPr lang="ru-RU" sz="2800" dirty="0" smtClean="0">
                <a:solidFill>
                  <a:srgbClr val="002060"/>
                </a:solidFill>
                <a:latin typeface="+mj-lt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/>
              </a:rPr>
              <a:t>школы и </a:t>
            </a:r>
            <a:r>
              <a:rPr lang="ru-RU" sz="2800" dirty="0">
                <a:solidFill>
                  <a:srgbClr val="002060"/>
                </a:solidFill>
                <a:latin typeface="Book Antiqua"/>
              </a:rPr>
              <a:t>из средств гранта </a:t>
            </a:r>
            <a:r>
              <a:rPr lang="ru-RU" sz="2800" dirty="0" smtClean="0">
                <a:solidFill>
                  <a:srgbClr val="002060"/>
                </a:solidFill>
                <a:latin typeface="+mj-lt"/>
                <a:ea typeface="Times New Roman"/>
              </a:rPr>
              <a:t>в случае победы в Конкурсе по развитию социальных проектов «Новые искатели» Фонда Тимченко</a:t>
            </a:r>
            <a:endParaRPr lang="ru-RU" sz="2800" dirty="0">
              <a:solidFill>
                <a:srgbClr val="002060"/>
              </a:solidFill>
              <a:latin typeface="+mj-lt"/>
            </a:endParaRPr>
          </a:p>
          <a:p>
            <a:pPr marL="114300" indent="0" algn="ctr">
              <a:buNone/>
            </a:pPr>
            <a:endParaRPr lang="ru-RU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026" name="Picture 2" descr="C:\Users\asus\Desktop\1619487282_19-phonoteka_org-p-fon-dlya-prezentatsii-deti-s-ovz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85184"/>
            <a:ext cx="885698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us\Desktop\1620200238_20-phonoteka_org-p-fon-puteshestvie-dlya-detei-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1" y="1500703"/>
            <a:ext cx="1676420" cy="117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sus\Desktop\png-clipart-physical-disability-child-drawing-child-child-furnitu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865" y="692696"/>
            <a:ext cx="1477599" cy="125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3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788380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solidFill>
                  <a:srgbClr val="93A299">
                    <a:lumMod val="75000"/>
                  </a:srgbClr>
                </a:solidFill>
              </a:rPr>
              <a:t>#</a:t>
            </a:r>
            <a:r>
              <a:rPr lang="ru-RU" sz="2000" b="1" dirty="0">
                <a:solidFill>
                  <a:srgbClr val="93A299">
                    <a:lumMod val="75000"/>
                  </a:srgbClr>
                </a:solidFill>
              </a:rPr>
              <a:t>помогать-проект для социально-значимых групп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1196752"/>
            <a:ext cx="5904656" cy="492941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sz="3200" b="1" dirty="0" smtClean="0">
              <a:solidFill>
                <a:srgbClr val="FF0000"/>
              </a:solidFill>
              <a:latin typeface="+mj-lt"/>
            </a:endParaRPr>
          </a:p>
          <a:p>
            <a:pPr marL="11430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Команда: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ru-RU" b="1" dirty="0">
                <a:solidFill>
                  <a:srgbClr val="002060"/>
                </a:solidFill>
              </a:rPr>
              <a:t>Данильченко Дарья </a:t>
            </a:r>
            <a:r>
              <a:rPr lang="ru-RU" b="1" dirty="0" smtClean="0">
                <a:solidFill>
                  <a:srgbClr val="002060"/>
                </a:solidFill>
              </a:rPr>
              <a:t>Ивановна – ученица 7 «Б» класса, исполнитель проекта</a:t>
            </a:r>
          </a:p>
          <a:p>
            <a:pPr marL="114300" lvl="0" indent="0">
              <a:buClr>
                <a:srgbClr val="93A299"/>
              </a:buClr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ru-RU" b="1" dirty="0">
                <a:solidFill>
                  <a:srgbClr val="002060"/>
                </a:solidFill>
              </a:rPr>
              <a:t> Годин Глеб </a:t>
            </a:r>
            <a:r>
              <a:rPr lang="ru-RU" b="1" dirty="0" smtClean="0">
                <a:solidFill>
                  <a:srgbClr val="002060"/>
                </a:solidFill>
              </a:rPr>
              <a:t>Павлович – ученик 6 «Б» класса, консультант проекта</a:t>
            </a:r>
          </a:p>
          <a:p>
            <a:pPr marL="114300" lvl="0" indent="0">
              <a:buClr>
                <a:srgbClr val="93A299"/>
              </a:buCl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Кузнецова </a:t>
            </a:r>
            <a:r>
              <a:rPr lang="ru-RU" b="1" dirty="0" err="1">
                <a:solidFill>
                  <a:srgbClr val="002060"/>
                </a:solidFill>
              </a:rPr>
              <a:t>Дарина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Владимировна – ученица 7 «Б» класса, секретарь проекта</a:t>
            </a:r>
            <a:endParaRPr lang="ru-RU" b="1" dirty="0">
              <a:solidFill>
                <a:srgbClr val="002060"/>
              </a:solidFill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asus\Desktop\1641284137_49-papik-pro-p-podrostok-vektornii-risunok-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980727"/>
            <a:ext cx="2575703" cy="194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sus\Desktop\8c5e708b66ec778feb2b6175bdef314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78" y="3941057"/>
            <a:ext cx="259614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4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32657"/>
            <a:ext cx="8260672" cy="79208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93A299">
                    <a:lumMod val="75000"/>
                  </a:srgbClr>
                </a:solidFill>
              </a:rPr>
              <a:t>#</a:t>
            </a:r>
            <a:r>
              <a:rPr lang="ru-RU" sz="1800" b="1" dirty="0">
                <a:solidFill>
                  <a:srgbClr val="93A299">
                    <a:lumMod val="75000"/>
                  </a:srgbClr>
                </a:solidFill>
              </a:rPr>
              <a:t>помогать-проект для социально-значимых групп</a:t>
            </a:r>
            <a:br>
              <a:rPr lang="ru-RU" sz="1800" b="1" dirty="0">
                <a:solidFill>
                  <a:srgbClr val="93A299">
                    <a:lumMod val="75000"/>
                  </a:srgbClr>
                </a:solidFill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5328592" cy="435334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Средства гранта Конкурса по развитию социальных проектов «Новые искатели» Фонда Тимченко будут потрачены на:  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2800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ноутбук</a:t>
            </a:r>
            <a:r>
              <a:rPr lang="ru-RU" sz="2800" b="1" dirty="0">
                <a:solidFill>
                  <a:srgbClr val="FF0000"/>
                </a:solidFill>
                <a:latin typeface="Book Antiqua" panose="02040602050305030304" pitchFamily="18" charset="0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проектор,</a:t>
            </a:r>
            <a:endParaRPr lang="ru-RU" sz="28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sz="2800" b="1" dirty="0">
                <a:solidFill>
                  <a:srgbClr val="FF0000"/>
                </a:solidFill>
                <a:latin typeface="Book Antiqua" panose="02040602050305030304" pitchFamily="18" charset="0"/>
              </a:rPr>
              <a:t>колонки, принтер, кресла-груши, модульные массажные коврики, тактильные сенсорные мешочки 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sz="2800" b="1" dirty="0">
                <a:solidFill>
                  <a:srgbClr val="FF0000"/>
                </a:solidFill>
                <a:latin typeface="Book Antiqua" panose="02040602050305030304" pitchFamily="18" charset="0"/>
              </a:rPr>
              <a:t>и дидактические материалы и пособия.</a:t>
            </a:r>
          </a:p>
          <a:p>
            <a:pPr marL="114300" indent="0">
              <a:buNone/>
            </a:pPr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pPr marL="114300" indent="0">
              <a:buNone/>
            </a:pP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26" name="Picture 2" descr="C:\Users\asus\Desktop\1676964085_gas-kvas-com-p-risunok-na-temu-vospitanie-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409" y="1700808"/>
            <a:ext cx="1944216" cy="175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sus\Desktop\deti-radost-raznocvetnye-futbolki-nastroeni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56454"/>
            <a:ext cx="3025533" cy="276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893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379</TotalTime>
  <Words>410</Words>
  <Application>Microsoft Office PowerPoint</Application>
  <PresentationFormat>Экран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#помогать-проект для социально-значимых групп Саратовская Область Татищевский район МОУ «СОШ с. Сторожевка  имени героя советского союза  П. а. Мельникова»  Проект Создание сенсорной комнаты  «Дорогами новых возможностей»</vt:lpstr>
      <vt:lpstr>#помогать-проект для социально-значимых групп</vt:lpstr>
      <vt:lpstr>#помогать-проект для социально-значимых групп </vt:lpstr>
      <vt:lpstr>#помогать-проект для социально-значимых групп </vt:lpstr>
      <vt:lpstr>#помогать-проект для социально-значимых групп </vt:lpstr>
      <vt:lpstr>#помогать-проект для социально-значимых групп </vt:lpstr>
      <vt:lpstr>#помогать-проект для социально-значимых групп </vt:lpstr>
      <vt:lpstr>#помогать-проект для социально-значимых групп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#помогать-проект для социально-значимых групп Саратовская Область Татищевский район с. Сторожевка  Проект Создание сенсорной комнаты  «Дорогами новых возможностей»</dc:title>
  <dc:creator>asus</dc:creator>
  <cp:lastModifiedBy>asus</cp:lastModifiedBy>
  <cp:revision>33</cp:revision>
  <dcterms:created xsi:type="dcterms:W3CDTF">2023-10-03T06:14:25Z</dcterms:created>
  <dcterms:modified xsi:type="dcterms:W3CDTF">2023-10-04T06:59:11Z</dcterms:modified>
</cp:coreProperties>
</file>